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1017" r:id="rId3"/>
    <p:sldId id="1040" r:id="rId4"/>
    <p:sldId id="1041" r:id="rId5"/>
    <p:sldId id="1018" r:id="rId6"/>
    <p:sldId id="1019" r:id="rId7"/>
    <p:sldId id="1021" r:id="rId8"/>
    <p:sldId id="1020" r:id="rId9"/>
    <p:sldId id="1044" r:id="rId10"/>
    <p:sldId id="1022" r:id="rId11"/>
    <p:sldId id="1045" r:id="rId12"/>
    <p:sldId id="1023" r:id="rId13"/>
    <p:sldId id="1046" r:id="rId14"/>
    <p:sldId id="1026" r:id="rId15"/>
    <p:sldId id="1030" r:id="rId16"/>
    <p:sldId id="1027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" y="1721001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>
                <a:solidFill>
                  <a:srgbClr val="549E39"/>
                </a:solidFill>
                <a:latin typeface="+mn-lt"/>
                <a:ea typeface="+mj-ea"/>
                <a:cs typeface="微软雅黑" panose="020B0503020204020204" pitchFamily="34" charset="-122"/>
              </a:rPr>
              <a:t>5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光的干涉、衍射和偏振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" y="2996952"/>
            <a:ext cx="12190412" cy="2177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节  光</a:t>
            </a:r>
            <a:r>
              <a:rPr lang="zh-CN" altLang="en-US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的偏振  </a:t>
            </a:r>
            <a:endParaRPr lang="en-US" altLang="zh-CN" sz="4800" b="0" smtClean="0">
              <a:solidFill>
                <a:srgbClr val="000000"/>
              </a:solidFill>
              <a:latin typeface="+mn-lt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sz="4800" b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节  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激光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与全息照相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全息照相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全息照相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03250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利用两束光的干涉条纹记录被摄物体，记录干涉条纹的底纹经过适当处理后，会再现一个逼真的像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5.eps" descr="id:21474939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27305"/>
            <a:ext cx="1296144" cy="344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98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原理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2300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全息照相是应用光的干涉实现的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如图所示，作为光源的激光被分成两部分：一部分通过凹透镜发散后射到胶片上；另一部分射向平面镜，经反射后通过另一个凹透镜发散后射向被摄物体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该物体把光反射到胶片上，并与第一束光发生干涉，两束光干涉的结果就在胶片上记录下被拍摄物体的三维图像信息，这就是全息照片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q47.jpg" descr="id:214749392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22998" y="3645024"/>
            <a:ext cx="4067848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1207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对光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的偏振现象的理解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自然光与偏振光的比较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要点破.eps" descr="id:21474939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97398" y="911131"/>
            <a:ext cx="6638168" cy="573653"/>
          </a:xfrm>
          <a:prstGeom prst="rect">
            <a:avLst/>
          </a:prstGeom>
        </p:spPr>
      </p:pic>
      <p:pic>
        <p:nvPicPr>
          <p:cNvPr id="4" name="要点.eps" descr="id:21474939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637426"/>
            <a:ext cx="864353" cy="379472"/>
          </a:xfrm>
          <a:prstGeom prst="rect">
            <a:avLst/>
          </a:prstGeom>
        </p:spPr>
      </p:pic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025276"/>
              </p:ext>
            </p:extLst>
          </p:nvPr>
        </p:nvGraphicFramePr>
        <p:xfrm>
          <a:off x="478582" y="2774032"/>
          <a:ext cx="11305255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1826929">
                  <a:extLst>
                    <a:ext uri="{9D8B030D-6E8A-4147-A177-3AD203B41FA5}">
                      <a16:colId xmlns:a16="http://schemas.microsoft.com/office/drawing/2014/main" val="3667436918"/>
                    </a:ext>
                  </a:extLst>
                </a:gridCol>
                <a:gridCol w="5051188">
                  <a:extLst>
                    <a:ext uri="{9D8B030D-6E8A-4147-A177-3AD203B41FA5}">
                      <a16:colId xmlns:a16="http://schemas.microsoft.com/office/drawing/2014/main" val="102466015"/>
                    </a:ext>
                  </a:extLst>
                </a:gridCol>
                <a:gridCol w="4427138">
                  <a:extLst>
                    <a:ext uri="{9D8B030D-6E8A-4147-A177-3AD203B41FA5}">
                      <a16:colId xmlns:a16="http://schemas.microsoft.com/office/drawing/2014/main" val="24401129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自然光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005" marR="4000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偏振光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005" marR="4000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9516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光的来源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直接从光源发出的光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005" marR="4000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自然光通过起偏器后的光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005" marR="4000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40391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光的振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动方向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在垂直于光的传播方向的平面内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光沿所有方向振动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且沿各个方向振动的光强度相同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005" marR="4000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6391275" algn="l"/>
                        </a:tabLs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在垂直于光的传播方向的平面内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光沿某一特定方向振动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与起偏器的透振方向一致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0005" marR="4000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81931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94925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对光的偏振的理解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偏振片上的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狭缝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表示透振方向，而不是真实狭缝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只要光的振动方向不与透振方向垂直，光就可以不同程度地通过偏振片，不过强度要比振动方向与透振方向平行的光弱一些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5419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7847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自然光和偏振光，下列观点正确的是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自然光能产生干涉和衍射现象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而偏振光却不能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只有自然光透过偏振片才能获得偏振光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自然光只能是白色光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而偏振光不能是白色光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自然光和偏振光都能使感光底片感光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D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2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振动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沿各个方向均匀分布的光是自然光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而振动沿着特定方向的光是偏振光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但自然光和偏振光都能发生干涉、衍射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除了自然光透过偏振片外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当自然光以特定角度入射到介质表面时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反射光会成为偏振光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光的颜色由光的频率决定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与光的振动方向无关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自然光和偏振光都具有能量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都能使感光底片感光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sz="2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939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2775" y="905454"/>
            <a:ext cx="1127935" cy="363305"/>
          </a:xfrm>
          <a:prstGeom prst="rect">
            <a:avLst/>
          </a:prstGeom>
        </p:spPr>
      </p:pic>
      <p:pic>
        <p:nvPicPr>
          <p:cNvPr id="4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0423" y="3443347"/>
            <a:ext cx="768239" cy="273685"/>
          </a:xfrm>
          <a:prstGeom prst="rect">
            <a:avLst/>
          </a:prstGeom>
        </p:spPr>
      </p:pic>
      <p:pic>
        <p:nvPicPr>
          <p:cNvPr id="5" name="24解析.eps" descr="id:214749396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61330" y="3950308"/>
            <a:ext cx="808161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22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6445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图所示，白炽灯的右侧依次平行放置偏振片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点位于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点位于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右侧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旋转偏振片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两点光的强度变化情况是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均不变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均有变化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有变化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有变化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不变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3.eps" descr="id:21474901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6882"/>
            <a:ext cx="1133782" cy="365455"/>
          </a:xfrm>
          <a:prstGeom prst="rect">
            <a:avLst/>
          </a:prstGeom>
        </p:spPr>
      </p:pic>
      <p:pic>
        <p:nvPicPr>
          <p:cNvPr id="4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4221088"/>
            <a:ext cx="912255" cy="324991"/>
          </a:xfrm>
          <a:prstGeom prst="rect">
            <a:avLst/>
          </a:prstGeom>
        </p:spPr>
      </p:pic>
      <p:pic>
        <p:nvPicPr>
          <p:cNvPr id="5" name="hjer253.jpg" descr="id:214749398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735166" y="2060848"/>
            <a:ext cx="2406284" cy="201622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414686" y="414908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73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白炽灯发出的光为自然光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含各个方向的偏振光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且各个方向的偏振光的强度相同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偏振片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都只允许特定方向的偏振光通过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偏振片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旋转到任何位置都有光线通过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而且强度不变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点的光的强度不变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当自然光通过偏振片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后变为偏振光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再通过偏振片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旋转偏振片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当偏振片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允许通过的偏振方向相同时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点最亮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当偏振片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允许通过的偏振方向垂直时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点最暗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点光的强度会发生变化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解析.eps" descr="id:21474939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5834" y="1026858"/>
            <a:ext cx="808161" cy="288032"/>
          </a:xfrm>
          <a:prstGeom prst="rect">
            <a:avLst/>
          </a:prstGeom>
        </p:spPr>
      </p:pic>
      <p:pic>
        <p:nvPicPr>
          <p:cNvPr id="4" name="hjer253.jpg" descr="id:214749398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50701" y="4293096"/>
            <a:ext cx="2646912" cy="221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060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393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偏振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现象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偏振现象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2300" algn="dist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横波的振动方向垂直于波的传播方向，振动方向与传播方向构成一个平面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振动面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如果横波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只沿着某一特定的方向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振动，就会出现波的偏振，这是只有横波才有的特性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因为纵波的振动方向与传播方向始终在同一直线上，所以纵波不会出现</a:t>
            </a: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偏振</a:t>
            </a:r>
            <a:endParaRPr lang="en-US" altLang="zh-CN" sz="2300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现象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938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883444"/>
            <a:ext cx="6966049" cy="601340"/>
          </a:xfrm>
          <a:prstGeom prst="rect">
            <a:avLst/>
          </a:prstGeom>
        </p:spPr>
      </p:pic>
      <p:pic>
        <p:nvPicPr>
          <p:cNvPr id="4" name="知识点1.eps" descr="id:21474938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722978"/>
            <a:ext cx="1236455" cy="34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612775"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偏振片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775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偏振片是只让某一方向振动的光通过的一种光学元件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通常把这个透光方向称为偏振片的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透振方向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自然光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775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在垂直于传播方向的平面内，光波可沿任何方向振动，光振动在平面内的分布是大致均匀的，这样的光称为自然光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854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偏振光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775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自然光通过偏振片后，只有振动方向与透振方向一致的那些光波才能完全通过，而振动方向与透振方向垂直的光波则完全不能通过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因此，让自然光通过偏振片，就能获得偏振光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这种光的振动方向与透振方向平行，也称为线偏振光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q46.jpg" descr="id:21474938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295006" y="3068960"/>
            <a:ext cx="3412940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271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908721"/>
            <a:ext cx="11512136" cy="3456384"/>
          </a:xfrm>
          <a:prstGeom prst="rect">
            <a:avLst/>
          </a:prstGeom>
        </p:spPr>
      </p:pic>
      <p:pic>
        <p:nvPicPr>
          <p:cNvPr id="3" name="名师点拨.eps" descr="id:214749388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000848"/>
            <a:ext cx="1993265" cy="46545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5206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自然光</a:t>
            </a:r>
            <a:r>
              <a:rPr lang="zh-CN" altLang="zh-CN" b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  <a:cs typeface="Times New Roman" panose="02020603050405020304" pitchFamily="18" charset="0"/>
              </a:rPr>
              <a:t>通过偏振片的实验结果</a:t>
            </a:r>
            <a:endParaRPr lang="zh-CN" altLang="zh-CN" sz="1200" b="1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偏振光的产生方式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自然光射到两种介质的交界面上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如果光入射的方向合适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使反射光和折射光之间的夹角恰好是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此时反射光和折射光都是偏振光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且偏振方向相互垂直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自然光经过偏振片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起偏器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后能形成偏振光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偏振光可以用另一个偏振片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检偏器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检验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6595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偏振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现象的应用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立体电影：用两个镜头从如人眼那样的两个不同方向同时拍摄下景物的像，制成两组电影胶片；通过两架放映机将两组胶片同步放映，使这略有差别的两幅图像重叠在银幕上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在每架放映机前装一块偏振片，从两架放映机射出的光通过偏振片后，就成了偏振光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观众戴上偏振镜观看电影时，每只眼睛只看到相应的偏振光图像，这样就会产生立体感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在摄影中的应用：在镜头前安装一片偏振滤光片，可以阻挡反射光进入镜头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在设计机械工件中的应用：检查力的分布情况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2.eps" descr="id:21474938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6879" y="909199"/>
            <a:ext cx="1413871" cy="375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激光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及其特性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1825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激光是原子受激辐射产生的光，激光光束中所有光子的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频率一致、相位一致、偏振</a:t>
            </a:r>
            <a:r>
              <a:rPr lang="zh-CN" altLang="zh-CN" b="1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方向一致</a:t>
            </a:r>
            <a:r>
              <a:rPr lang="zh-CN" altLang="zh-CN" b="1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、传播方向一致</a:t>
            </a:r>
            <a:r>
              <a:rPr lang="en-US" altLang="zh-CN" b="1" smtClean="0">
                <a:solidFill>
                  <a:srgbClr val="000000"/>
                </a:solidFill>
                <a:highlight>
                  <a:srgbClr val="FFFF00"/>
                </a:highlight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3.eps" descr="id:21474939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9022" y="915385"/>
            <a:ext cx="1393712" cy="37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064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激光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的应用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激光的特点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单色性好，激光发射的各种光子频率相同，因此激光是很好的单色光源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相干性好，因为受激辐射的光子在相位上一致，所以激光的空间相干性很好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方向性好，激光束的发散角很小，几乎是一条平行的光束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亮度高，激光的亮度可比普通光源高出上千倍，是目前最亮的光源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知识点4.eps" descr="id:21474939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33957"/>
            <a:ext cx="1258997" cy="334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002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激光的应用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激光加工：激光加工包括激光切割、激光焊接和激光打标等多种技术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激光医学：激光在医疗领域也有着广泛的应用，包括激光手术、激光治疗、激光美容等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激光通信：激光通信是一种高速、长距离的通信技术，可以传输大量的信息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激光雷达：激光雷达利用激光束可以测量目标物体的距离和速度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它被广泛应用于无人机、自动驾驶汽车和智能交通系统等领域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激光成像：激光成像技术包括三维扫描仪、激光测量仪和激光图像处理等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它可以生成高分辨率和高质量的图像，在工业制造、地质勘探和生物医学等领域有广泛的应用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911467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1142</Words>
  <Application>Microsoft Office PowerPoint</Application>
  <PresentationFormat>自定义</PresentationFormat>
  <Paragraphs>69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389</cp:revision>
  <dcterms:created xsi:type="dcterms:W3CDTF">2020-11-06T05:24:00Z</dcterms:created>
  <dcterms:modified xsi:type="dcterms:W3CDTF">2025-06-18T03:14:03Z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